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media/image20.jpeg" ContentType="image/jpeg"/>
  <Override PartName="/ppt/media/image7.png" ContentType="image/png"/>
  <Override PartName="/ppt/media/image8.png" ContentType="image/png"/>
  <Override PartName="/ppt/media/image1.png" ContentType="image/png"/>
  <Override PartName="/ppt/media/image3.png" ContentType="image/png"/>
  <Override PartName="/ppt/media/image6.png" ContentType="image/png"/>
  <Override PartName="/ppt/media/image9.png" ContentType="image/png"/>
  <Override PartName="/ppt/media/image19.jpeg" ContentType="image/jpeg"/>
  <Override PartName="/ppt/media/image11.jpeg" ContentType="image/jpeg"/>
  <Override PartName="/ppt/media/image12.jpeg" ContentType="image/jpeg"/>
  <Override PartName="/ppt/media/image16.png" ContentType="image/png"/>
  <Override PartName="/ppt/media/image13.png" ContentType="image/png"/>
  <Override PartName="/ppt/media/image10.png" ContentType="image/png"/>
  <Override PartName="/ppt/media/image2.jpeg" ContentType="image/jpeg"/>
  <Override PartName="/ppt/media/image15.png" ContentType="image/png"/>
  <Override PartName="/ppt/media/image17.png" ContentType="image/png"/>
  <Override PartName="/ppt/media/image5.jpeg" ContentType="image/jpeg"/>
  <Override PartName="/ppt/media/image21.png" ContentType="image/png"/>
  <Override PartName="/ppt/media/image4.jpeg" ContentType="image/jpeg"/>
  <Override PartName="/ppt/media/image14.png" ContentType="image/png"/>
  <Override PartName="/ppt/media/image18.png" ContentType="image/png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/>
  <p:notesSz cx="6797675" cy="992663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Open Sans"/>
              </a:rPr>
              <a:t>Для перемещения страницы щёлкните мышью</a:t>
            </a:r>
            <a:endParaRPr b="0" lang="ru-RU" sz="4400" spc="-1" strike="noStrike">
              <a:latin typeface="Open Sans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2000" spc="-1" strike="noStrike">
                <a:latin typeface="Open Sans"/>
              </a:rPr>
              <a:t>Для правки формата примечаний щёлкните мышью</a:t>
            </a:r>
            <a:endParaRPr b="0" lang="ru-RU" sz="2000" spc="-1" strike="noStrike">
              <a:latin typeface="Open Sans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1400" spc="-1" strike="noStrike">
                <a:latin typeface="Tempora LGC Uni"/>
              </a:rPr>
              <a:t>&lt;верхний колонтитул&gt;</a:t>
            </a:r>
            <a:endParaRPr b="0" lang="ru-RU" sz="1400" spc="-1" strike="noStrike">
              <a:latin typeface="Tempora LGC Un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ru-RU" sz="1400" spc="-1" strike="noStrike">
                <a:latin typeface="Tempora LGC Uni"/>
              </a:rPr>
              <a:t>&lt;дата/время&gt;</a:t>
            </a:r>
            <a:endParaRPr b="0" lang="ru-RU" sz="1400" spc="-1" strike="noStrike">
              <a:latin typeface="Tempora LGC Un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empora LGC Uni"/>
              </a:rPr>
              <a:t>&lt;нижний колонтитул&gt;</a:t>
            </a:r>
            <a:endParaRPr b="0" lang="ru-RU" sz="1400" spc="-1" strike="noStrike">
              <a:latin typeface="Tempora LGC Un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9449E9BC-7DEC-4EF7-86A3-96820B83254F}" type="slidenum">
              <a:rPr b="0" lang="ru-RU" sz="1400" spc="-1" strike="noStrike">
                <a:latin typeface="Tempora LGC Uni"/>
              </a:rPr>
              <a:t>&lt;номер&gt;</a:t>
            </a:fld>
            <a:endParaRPr b="0" lang="ru-RU" sz="1400" spc="-1" strike="noStrike"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ldImg"/>
          </p:nvPr>
        </p:nvSpPr>
        <p:spPr>
          <a:xfrm>
            <a:off x="919080" y="746280"/>
            <a:ext cx="4959360" cy="3721320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12600">
            <a:noFill/>
          </a:ln>
        </p:spPr>
        <p:txBody>
          <a:bodyPr numCol="1" spcCol="0" lIns="91800" rIns="91800" tIns="0" bIns="0" anchor="t">
            <a:noAutofit/>
          </a:bodyPr>
          <a:p>
            <a:endParaRPr b="0" lang="ru-RU" sz="2000" spc="-1" strike="noStrike">
              <a:latin typeface="Open Sans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12600">
            <a:noFill/>
          </a:ln>
        </p:spPr>
        <p:txBody>
          <a:bodyPr numCol="1" spcCol="0" lIns="91800" rIns="91800" tIns="0" bIns="0" anchor="b">
            <a:noAutofit/>
          </a:bodyPr>
          <a:p>
            <a:pPr algn="r">
              <a:lnSpc>
                <a:spcPct val="100000"/>
              </a:lnSpc>
            </a:pPr>
            <a:fld id="{D711FD24-9B25-4A2F-BDDF-4E24B8F4E863}" type="slidenum"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&lt;номер&gt;</a:t>
            </a:fld>
            <a:endParaRPr b="0" lang="ru-RU" sz="1200" spc="-1" strike="noStrike">
              <a:latin typeface="Tempora LGC Uni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sldImg"/>
          </p:nvPr>
        </p:nvSpPr>
        <p:spPr>
          <a:xfrm>
            <a:off x="919080" y="746280"/>
            <a:ext cx="4959360" cy="3721320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t">
            <a:noAutofit/>
          </a:bodyPr>
          <a:p>
            <a:endParaRPr b="0" lang="ru-RU" sz="2000" spc="-1" strike="noStrike">
              <a:latin typeface="Open Sans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b">
            <a:noAutofit/>
          </a:bodyPr>
          <a:p>
            <a:pPr algn="r">
              <a:lnSpc>
                <a:spcPct val="100000"/>
              </a:lnSpc>
            </a:pPr>
            <a:fld id="{6CBF394A-6A1F-45F9-B388-6A659F504196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latin typeface="Tempora LGC Uni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ldImg"/>
          </p:nvPr>
        </p:nvSpPr>
        <p:spPr>
          <a:xfrm>
            <a:off x="919080" y="746280"/>
            <a:ext cx="4959360" cy="3721320"/>
          </a:xfrm>
          <a:prstGeom prst="rect">
            <a:avLst/>
          </a:prstGeom>
          <a:ln w="0">
            <a:noFill/>
          </a:ln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t">
            <a:noAutofit/>
          </a:bodyPr>
          <a:p>
            <a:endParaRPr b="0" lang="ru-RU" sz="2000" spc="-1" strike="noStrike">
              <a:latin typeface="Open Sans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b">
            <a:noAutofit/>
          </a:bodyPr>
          <a:p>
            <a:pPr algn="r">
              <a:lnSpc>
                <a:spcPct val="100000"/>
              </a:lnSpc>
            </a:pPr>
            <a:fld id="{153AFCB5-26AB-42F4-BA95-10409C543851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latin typeface="Tempora LGC Uni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ldImg"/>
          </p:nvPr>
        </p:nvSpPr>
        <p:spPr>
          <a:xfrm>
            <a:off x="919080" y="746280"/>
            <a:ext cx="4959360" cy="3721320"/>
          </a:xfrm>
          <a:prstGeom prst="rect">
            <a:avLst/>
          </a:prstGeom>
          <a:ln w="0">
            <a:noFill/>
          </a:ln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t">
            <a:noAutofit/>
          </a:bodyPr>
          <a:p>
            <a:endParaRPr b="0" lang="ru-RU" sz="2000" spc="-1" strike="noStrike">
              <a:latin typeface="Open Sans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b">
            <a:noAutofit/>
          </a:bodyPr>
          <a:p>
            <a:pPr algn="r">
              <a:lnSpc>
                <a:spcPct val="100000"/>
              </a:lnSpc>
            </a:pPr>
            <a:fld id="{1E1FD06E-B351-4994-BFAC-7A6AB7C4FE0A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latin typeface="Tempora LGC Uni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ldImg"/>
          </p:nvPr>
        </p:nvSpPr>
        <p:spPr>
          <a:xfrm>
            <a:off x="919080" y="746280"/>
            <a:ext cx="4959360" cy="372132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t">
            <a:noAutofit/>
          </a:bodyPr>
          <a:p>
            <a:endParaRPr b="0" lang="ru-RU" sz="2000" spc="-1" strike="noStrike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b">
            <a:noAutofit/>
          </a:bodyPr>
          <a:p>
            <a:pPr algn="r">
              <a:lnSpc>
                <a:spcPct val="100000"/>
              </a:lnSpc>
            </a:pPr>
            <a:fld id="{63D7AE27-2C7C-4697-B3B8-6CDF7A3BA581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latin typeface="Tempora LGC Uni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Img"/>
          </p:nvPr>
        </p:nvSpPr>
        <p:spPr>
          <a:xfrm>
            <a:off x="919080" y="746280"/>
            <a:ext cx="4959360" cy="3721320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t">
            <a:noAutofit/>
          </a:bodyPr>
          <a:p>
            <a:endParaRPr b="0" lang="ru-RU" sz="2000" spc="-1" strike="noStrike">
              <a:latin typeface="Open Sans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0" bIns="0" anchor="b">
            <a:noAutofit/>
          </a:bodyPr>
          <a:p>
            <a:pPr algn="r">
              <a:lnSpc>
                <a:spcPct val="100000"/>
              </a:lnSpc>
            </a:pPr>
            <a:fld id="{32DFD472-D897-4BF5-A714-41CB1CA42F2B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latin typeface="Tempora LGC Uni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Open Sans"/>
              </a:rPr>
              <a:t>Для правки текста заглавия щёлкните мышью</a:t>
            </a:r>
            <a:endParaRPr b="0" lang="ru-RU" sz="4400" spc="-1" strike="noStrike">
              <a:latin typeface="Open San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Open Sans"/>
              </a:rPr>
              <a:t>Для правки структуры щёлкните мышью</a:t>
            </a:r>
            <a:endParaRPr b="0" lang="ru-RU" sz="3200" spc="-1" strike="noStrike"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Open Sans"/>
              </a:rPr>
              <a:t>Второй уровень структуры</a:t>
            </a:r>
            <a:endParaRPr b="0" lang="ru-RU" sz="2800" spc="-1" strike="noStrike"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Open Sans"/>
              </a:rPr>
              <a:t>Третий уровень структуры</a:t>
            </a:r>
            <a:endParaRPr b="0" lang="ru-RU" sz="2400" spc="-1" strike="noStrike"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Open Sans"/>
              </a:rPr>
              <a:t>Четвёртый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Пятый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Шестой уровень структуры</a:t>
            </a:r>
            <a:endParaRPr b="0" lang="ru-RU" sz="2000" spc="-1" strike="noStrike"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Седьмой уровень структуры</a:t>
            </a:r>
            <a:endParaRPr b="0" lang="ru-RU" sz="2000" spc="-1" strike="noStrike">
              <a:latin typeface="Open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Open Sans"/>
              </a:rPr>
              <a:t>Для правки текста заглавия щёлкните мышью</a:t>
            </a:r>
            <a:endParaRPr b="0" lang="ru-RU" sz="4400" spc="-1" strike="noStrike">
              <a:latin typeface="Open Sans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Open Sans"/>
              </a:rPr>
              <a:t>Для правки структуры щёлкните мышью</a:t>
            </a:r>
            <a:endParaRPr b="0" lang="ru-RU" sz="3200" spc="-1" strike="noStrike"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Open Sans"/>
              </a:rPr>
              <a:t>Второй уровень структуры</a:t>
            </a:r>
            <a:endParaRPr b="0" lang="ru-RU" sz="2800" spc="-1" strike="noStrike"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Open Sans"/>
              </a:rPr>
              <a:t>Третий уровень структуры</a:t>
            </a:r>
            <a:endParaRPr b="0" lang="ru-RU" sz="2400" spc="-1" strike="noStrike"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Open Sans"/>
              </a:rPr>
              <a:t>Четвёртый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Пятый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Шестой уровень структуры</a:t>
            </a:r>
            <a:endParaRPr b="0" lang="ru-RU" sz="2000" spc="-1" strike="noStrike"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Седьмой уровень структуры</a:t>
            </a:r>
            <a:endParaRPr b="0" lang="ru-RU" sz="2000" spc="-1" strike="noStrike">
              <a:latin typeface="Open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slideLayout" Target="../slideLayouts/slideLayout13.xml"/><Relationship Id="rId9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2"/>
          <p:cNvSpPr/>
          <p:nvPr/>
        </p:nvSpPr>
        <p:spPr>
          <a:xfrm>
            <a:off x="179640" y="1987560"/>
            <a:ext cx="8962920" cy="2088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ОСУЩЕСТВЛЕНИЕ ЦЕНТРАЛЬНЫМ УПРАВЛЕНИЕМ РОСТЕХНАДЗОРА МЕРОПРИЯТИЙ ПО ПРОФИЛАКТИКЕ НАРУШЕНИЙ </a:t>
            </a: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ОБЯЗАТЕЛЬНЫХ ТРЕБОВАНИЙ С УЧЕТОМ ОСОБЕННОСТЕЙ ОСУЩЕСТВЛЕНИЯ КОНТРОЛЬНОЙ (НАДЗОРНОЙ) ДЕЯТЕЛЬНОСТИ </a:t>
            </a: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в 2023 году</a:t>
            </a: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algn="ctr">
              <a:lnSpc>
                <a:spcPct val="90000"/>
              </a:lnSpc>
            </a:pPr>
            <a:r>
              <a:rPr b="1" lang="ru-RU" sz="2000" spc="-1" strike="noStrike">
                <a:solidFill>
                  <a:srgbClr val="4040b2"/>
                </a:solidFill>
                <a:latin typeface="Calibri"/>
                <a:ea typeface="DejaVu Sans"/>
              </a:rPr>
              <a:t>Доклад заместителя руководителя Центрального управления Ростехнадзора</a:t>
            </a:r>
            <a:endParaRPr b="0" lang="ru-RU" sz="20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4040b2"/>
                </a:solidFill>
                <a:latin typeface="Calibri"/>
                <a:ea typeface="DejaVu Sans"/>
              </a:rPr>
              <a:t>Филатова Александра Владимировича</a:t>
            </a:r>
            <a:endParaRPr b="0" lang="ru-RU" sz="2000" spc="-1" strike="noStrike">
              <a:latin typeface="Open Sans"/>
            </a:endParaRPr>
          </a:p>
        </p:txBody>
      </p:sp>
      <p:sp>
        <p:nvSpPr>
          <p:cNvPr id="83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Text Box 4"/>
          <p:cNvSpPr/>
          <p:nvPr/>
        </p:nvSpPr>
        <p:spPr>
          <a:xfrm>
            <a:off x="304920" y="6137640"/>
            <a:ext cx="8533080" cy="3945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4040b2"/>
                </a:solidFill>
                <a:latin typeface="Calibri"/>
                <a:ea typeface="DejaVu Sans"/>
              </a:rPr>
              <a:t>26</a:t>
            </a:r>
            <a:r>
              <a:rPr b="1" lang="ru-RU" sz="2000" spc="-1" strike="noStrike">
                <a:solidFill>
                  <a:srgbClr val="4040b2"/>
                </a:solidFill>
                <a:latin typeface="Calibri"/>
                <a:ea typeface="DejaVu Sans"/>
              </a:rPr>
              <a:t> сентября</a:t>
            </a:r>
            <a:r>
              <a:rPr b="1" lang="en-US" sz="2000" spc="-1" strike="noStrike">
                <a:solidFill>
                  <a:srgbClr val="4040b2"/>
                </a:solidFill>
                <a:latin typeface="Calibri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4040b2"/>
                </a:solidFill>
                <a:latin typeface="Calibri"/>
                <a:ea typeface="DejaVu Sans"/>
              </a:rPr>
              <a:t>2023 г.</a:t>
            </a:r>
            <a:endParaRPr b="0" lang="ru-RU" sz="2000" spc="-1" strike="noStrike">
              <a:latin typeface="Open Sans"/>
            </a:endParaRPr>
          </a:p>
        </p:txBody>
      </p:sp>
      <p:grpSp>
        <p:nvGrpSpPr>
          <p:cNvPr id="85" name="Group 36"/>
          <p:cNvGrpSpPr/>
          <p:nvPr/>
        </p:nvGrpSpPr>
        <p:grpSpPr>
          <a:xfrm>
            <a:off x="0" y="127080"/>
            <a:ext cx="9142560" cy="1609920"/>
            <a:chOff x="0" y="127080"/>
            <a:chExt cx="9142560" cy="1609920"/>
          </a:xfrm>
        </p:grpSpPr>
        <p:sp>
          <p:nvSpPr>
            <p:cNvPr id="86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dir="t" rig="contrasting">
                <a:rot lat="0" lon="0" rev="7800000"/>
              </a:lightRig>
            </a:scene3d>
            <a:sp3d>
              <a:bevelT w="139700" h="1397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dir="t" rig="contrasting">
                <a:rot lat="0" lon="0" rev="7800000"/>
              </a:lightRig>
            </a:scene3d>
            <a:sp3d>
              <a:bevelT w="139700" h="1397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Text Box 40"/>
            <p:cNvSpPr/>
            <p:nvPr/>
          </p:nvSpPr>
          <p:spPr>
            <a:xfrm>
              <a:off x="519120" y="127080"/>
              <a:ext cx="831852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90000"/>
                </a:lnSpc>
              </a:pPr>
              <a:endParaRPr b="0" lang="ru-RU" sz="1800" spc="-1" strike="noStrike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b="1" lang="ru-RU" sz="1800" spc="-1" strike="noStrike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b="0" lang="ru-RU" sz="1800" spc="-1" strike="noStrike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b="1" lang="ru-RU" sz="1800" spc="-1" strike="noStrike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b="0" lang="ru-RU" sz="1800" spc="-1" strike="noStrike">
                <a:latin typeface="Open Sans"/>
              </a:endParaRPr>
            </a:p>
          </p:txBody>
        </p:sp>
        <p:pic>
          <p:nvPicPr>
            <p:cNvPr id="90" name="Picture 41" descr="fsetan_emblema2007"/>
            <p:cNvPicPr/>
            <p:nvPr/>
          </p:nvPicPr>
          <p:blipFill>
            <a:blip r:embed="rId1"/>
            <a:stretch/>
          </p:blipFill>
          <p:spPr>
            <a:xfrm>
              <a:off x="324000" y="54936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ldNum"/>
          </p:nvPr>
        </p:nvSpPr>
        <p:spPr>
          <a:xfrm>
            <a:off x="7010280" y="6453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2</a:t>
            </a:r>
            <a:endParaRPr b="0" lang="ru-RU" sz="1600" spc="-1" strike="noStrike">
              <a:latin typeface="Tempora LGC Un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95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96" name="Рисунок 23" descr=""/>
          <p:cNvPicPr/>
          <p:nvPr/>
        </p:nvPicPr>
        <p:blipFill>
          <a:blip r:embed="rId1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97" name="Скругленный прямоугольник 1"/>
          <p:cNvSpPr/>
          <p:nvPr/>
        </p:nvSpPr>
        <p:spPr>
          <a:xfrm>
            <a:off x="323640" y="88128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DejaVu Sans"/>
              </a:rPr>
              <a:t>Управление осуществляет контроль </a:t>
            </a: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DejaVu Sans"/>
              </a:rPr>
              <a:t>на территориях шести субъектов Российской Федерации</a:t>
            </a:r>
            <a:endParaRPr b="0" lang="ru-RU" sz="1800" spc="-1" strike="noStrike">
              <a:latin typeface="Open Sans"/>
            </a:endParaRPr>
          </a:p>
        </p:txBody>
      </p:sp>
      <p:pic>
        <p:nvPicPr>
          <p:cNvPr id="98" name="Picture 10" descr=""/>
          <p:cNvPicPr/>
          <p:nvPr/>
        </p:nvPicPr>
        <p:blipFill>
          <a:blip r:embed="rId2"/>
          <a:stretch/>
        </p:blipFill>
        <p:spPr>
          <a:xfrm>
            <a:off x="327240" y="1718640"/>
            <a:ext cx="8708400" cy="4805280"/>
          </a:xfrm>
          <a:prstGeom prst="rect">
            <a:avLst/>
          </a:prstGeom>
          <a:ln w="0">
            <a:noFill/>
          </a:ln>
        </p:spPr>
      </p:pic>
    </p:spTree>
  </p:cSld>
  <p:transition spd="med">
    <p:cover dir="lu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3</a:t>
            </a:r>
            <a:endParaRPr b="0" lang="ru-RU" sz="1600" spc="-1" strike="noStrike">
              <a:latin typeface="Tempora LGC Uni"/>
            </a:endParaRPr>
          </a:p>
        </p:txBody>
      </p:sp>
      <p:sp>
        <p:nvSpPr>
          <p:cNvPr id="10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01" name="Рисунок 23" descr=""/>
          <p:cNvPicPr/>
          <p:nvPr/>
        </p:nvPicPr>
        <p:blipFill>
          <a:blip r:embed="rId1"/>
          <a:stretch/>
        </p:blipFill>
        <p:spPr>
          <a:xfrm>
            <a:off x="161640" y="272160"/>
            <a:ext cx="463680" cy="489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2" name="Таблица 1"/>
          <p:cNvGraphicFramePr/>
          <p:nvPr/>
        </p:nvGraphicFramePr>
        <p:xfrm>
          <a:off x="979560" y="2039040"/>
          <a:ext cx="7489080" cy="4053600"/>
        </p:xfrm>
        <a:graphic>
          <a:graphicData uri="http://schemas.openxmlformats.org/drawingml/2006/table">
            <a:tbl>
              <a:tblPr/>
              <a:tblGrid>
                <a:gridCol w="4681080"/>
                <a:gridCol w="2808360"/>
              </a:tblGrid>
              <a:tr h="1017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Опасные производственные объекты</a:t>
                      </a:r>
                      <a:endParaRPr b="0" lang="ru-RU" sz="2000" spc="-1" strike="noStrike">
                        <a:latin typeface="Open Sans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16 063</a:t>
                      </a:r>
                      <a:endParaRPr b="0" lang="ru-RU" sz="2400" spc="-1" strike="noStrike">
                        <a:latin typeface="Open Sans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</a:tr>
              <a:tr h="996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Объекты энергетики</a:t>
                      </a:r>
                      <a:endParaRPr b="0" lang="ru-RU" sz="2000" spc="-1" strike="noStrike">
                        <a:latin typeface="Open Sans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107 313</a:t>
                      </a:r>
                      <a:endParaRPr b="0" lang="ru-RU" sz="2400" spc="-1" strike="noStrike">
                        <a:latin typeface="Open Sans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</a:tr>
              <a:tr h="9248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Гидротехнические сооружения</a:t>
                      </a:r>
                      <a:endParaRPr b="0" lang="ru-RU" sz="2000" spc="-1" strike="noStrike">
                        <a:latin typeface="Open Sans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2 059</a:t>
                      </a:r>
                      <a:endParaRPr b="0" lang="ru-RU" sz="2400" spc="-1" strike="noStrike">
                        <a:latin typeface="Open Sans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</a:tr>
              <a:tr h="11152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Строящиеся (реконструируемые) объекты капитального строительства</a:t>
                      </a:r>
                      <a:endParaRPr b="0" lang="ru-RU" sz="2000" spc="-1" strike="noStrike">
                        <a:latin typeface="Open Sans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388</a:t>
                      </a:r>
                      <a:endParaRPr b="0" lang="ru-RU" sz="2400" spc="-1" strike="noStrike">
                        <a:latin typeface="Open Sans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104" name="Скругленный прямоугольник 1"/>
          <p:cNvSpPr/>
          <p:nvPr/>
        </p:nvSpPr>
        <p:spPr>
          <a:xfrm>
            <a:off x="713520" y="1076400"/>
            <a:ext cx="7770960" cy="64620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DejaVu Sans"/>
              </a:rPr>
              <a:t>ПОДНАДЗОРНЫЕ ОБЪЕКТЫ</a:t>
            </a:r>
            <a:endParaRPr b="0" lang="ru-RU" sz="2000" spc="-1" strike="noStrike">
              <a:latin typeface="Open Sans"/>
            </a:endParaRPr>
          </a:p>
        </p:txBody>
      </p:sp>
    </p:spTree>
  </p:cSld>
  <p:transition spd="med">
    <p:cover dir="lu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6</a:t>
            </a:r>
            <a:endParaRPr b="0" lang="ru-RU" sz="1600" spc="-1" strike="noStrike">
              <a:latin typeface="Tempora LGC Un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1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08" name="Рисунок 23" descr=""/>
          <p:cNvPicPr/>
          <p:nvPr/>
        </p:nvPicPr>
        <p:blipFill>
          <a:blip r:embed="rId1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09" name="Скругленный прямоугольник 1"/>
          <p:cNvSpPr/>
          <p:nvPr/>
        </p:nvSpPr>
        <p:spPr>
          <a:xfrm>
            <a:off x="1545480" y="904320"/>
            <a:ext cx="6407280" cy="6249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DejaVu Sans"/>
              </a:rPr>
              <a:t>Подготовка к профилактическим мероприятиям</a:t>
            </a:r>
            <a:endParaRPr b="0" lang="ru-RU" sz="2000" spc="-1" strike="noStrike">
              <a:latin typeface="Open Sans"/>
            </a:endParaRPr>
          </a:p>
        </p:txBody>
      </p:sp>
      <p:grpSp>
        <p:nvGrpSpPr>
          <p:cNvPr id="110" name="Группа 7"/>
          <p:cNvGrpSpPr/>
          <p:nvPr/>
        </p:nvGrpSpPr>
        <p:grpSpPr>
          <a:xfrm>
            <a:off x="451800" y="1202400"/>
            <a:ext cx="8456760" cy="4880520"/>
            <a:chOff x="451800" y="1202400"/>
            <a:chExt cx="8456760" cy="4880520"/>
          </a:xfrm>
        </p:grpSpPr>
        <p:sp>
          <p:nvSpPr>
            <p:cNvPr id="111" name="Прямоугольник 8"/>
            <p:cNvSpPr/>
            <p:nvPr/>
          </p:nvSpPr>
          <p:spPr>
            <a:xfrm>
              <a:off x="451800" y="1202400"/>
              <a:ext cx="8456760" cy="4880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Полилиния 9"/>
            <p:cNvSpPr/>
            <p:nvPr/>
          </p:nvSpPr>
          <p:spPr>
            <a:xfrm>
              <a:off x="611640" y="3551760"/>
              <a:ext cx="8209800" cy="784440"/>
            </a:xfrm>
            <a:custGeom>
              <a:avLst/>
              <a:gdLst/>
              <a:ah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dir="t" rig="threeP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/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numCol="1" spcCol="1440" lIns="753840" rIns="45360" tIns="45360" bIns="45360" anchor="ctr">
              <a:noAutofit/>
              <a:scene3d>
                <a:camera prst="orthographicFront"/>
                <a:lightRig dir="t" rig="threePt"/>
              </a:scene3d>
            </a:bodyPr>
            <a:p>
              <a:pPr>
                <a:lnSpc>
                  <a:spcPct val="9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Назначение ответственных лиц (инспекторов) </a:t>
              </a:r>
              <a:br/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за каждое предприятие </a:t>
              </a:r>
              <a:endParaRPr b="0" lang="ru-RU" sz="2000" spc="-1" strike="noStrike">
                <a:latin typeface="Open Sans"/>
              </a:endParaRPr>
            </a:p>
          </p:txBody>
        </p:sp>
        <p:sp>
          <p:nvSpPr>
            <p:cNvPr id="113" name="Полилиния 10"/>
            <p:cNvSpPr/>
            <p:nvPr/>
          </p:nvSpPr>
          <p:spPr>
            <a:xfrm>
              <a:off x="611640" y="2386440"/>
              <a:ext cx="8209800" cy="1052280"/>
            </a:xfrm>
            <a:custGeom>
              <a:avLst/>
              <a:gdLst/>
              <a:ah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dir="t" rig="threeP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/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numCol="1" spcCol="1440" lIns="761400" rIns="52920" tIns="52920" bIns="52920" anchor="ctr">
              <a:noAutofit/>
              <a:scene3d>
                <a:camera prst="orthographicFront"/>
                <a:lightRig dir="t" rig="threePt"/>
              </a:scene3d>
            </a:bodyPr>
            <a:p>
              <a:pPr>
                <a:lnSpc>
                  <a:spcPct val="100000"/>
                </a:lnSpc>
              </a:pPr>
              <a:r>
                <a: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перечней контролируемых лиц </a:t>
              </a:r>
              <a:br/>
              <a:r>
                <a: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по срокам выданных предписаний – до и после 10 марта 2022 г.</a:t>
              </a:r>
              <a:endParaRPr b="0" lang="ru-RU" sz="1800" spc="-1" strike="noStrike">
                <a:latin typeface="Open Sans"/>
              </a:endParaRPr>
            </a:p>
            <a:p>
              <a:pPr>
                <a:lnSpc>
                  <a:spcPct val="100000"/>
                </a:lnSpc>
              </a:pPr>
              <a:r>
                <a: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(в том числе для автоматического продления)</a:t>
              </a:r>
              <a:endParaRPr b="0" lang="ru-RU" sz="1800" spc="-1" strike="noStrike">
                <a:latin typeface="Open Sans"/>
              </a:endParaRPr>
            </a:p>
          </p:txBody>
        </p:sp>
        <p:sp>
          <p:nvSpPr>
            <p:cNvPr id="114" name="Полилиния 11"/>
            <p:cNvSpPr/>
            <p:nvPr/>
          </p:nvSpPr>
          <p:spPr>
            <a:xfrm>
              <a:off x="608040" y="4491720"/>
              <a:ext cx="8209800" cy="772200"/>
            </a:xfrm>
            <a:custGeom>
              <a:avLst/>
              <a:gdLst/>
              <a:ah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dir="t" rig="threeP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/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numCol="1" spcCol="1440" lIns="757440" rIns="48960" tIns="48960" bIns="48960" anchor="ctr">
              <a:noAutofit/>
              <a:scene3d>
                <a:camera prst="orthographicFront"/>
                <a:lightRig dir="t" rig="threePt"/>
              </a:scene3d>
            </a:bodyPr>
            <a:p>
              <a:pPr>
                <a:lnSpc>
                  <a:spcPct val="9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Утверждение графика выполнения мероприятий </a:t>
              </a:r>
              <a:endParaRPr b="0" lang="ru-RU" sz="2000" spc="-1" strike="noStrike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со сроком их исполнения до 1 сентября 2023 г. </a:t>
              </a:r>
              <a:endParaRPr b="0" lang="ru-RU" sz="2000" spc="-1" strike="noStrike">
                <a:latin typeface="Open Sans"/>
              </a:endParaRPr>
            </a:p>
          </p:txBody>
        </p:sp>
        <p:sp>
          <p:nvSpPr>
            <p:cNvPr id="115" name="Полилиния 13"/>
            <p:cNvSpPr/>
            <p:nvPr/>
          </p:nvSpPr>
          <p:spPr>
            <a:xfrm>
              <a:off x="611640" y="1385280"/>
              <a:ext cx="8218440" cy="919440"/>
            </a:xfrm>
            <a:custGeom>
              <a:avLst/>
              <a:gdLst/>
              <a:ah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dir="t" rig="threeP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/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numCol="1" spcCol="1440" lIns="770400" rIns="61920" tIns="61920" bIns="61920" anchor="ctr">
              <a:noAutofit/>
              <a:scene3d>
                <a:camera prst="orthographicFront"/>
                <a:lightRig dir="t" rig="threePt"/>
              </a:scene3d>
            </a:bodyPr>
            <a:p>
              <a:pPr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перечня контролируемых лиц, </a:t>
              </a:r>
              <a:br/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в отношении которых отменены плановые проверки</a:t>
              </a:r>
              <a:endParaRPr b="0" lang="ru-RU" sz="2000" spc="-1" strike="noStrike">
                <a:latin typeface="Open Sans"/>
              </a:endParaRPr>
            </a:p>
          </p:txBody>
        </p:sp>
      </p:grpSp>
      <p:sp>
        <p:nvSpPr>
          <p:cNvPr id="116" name="Прямоугольник 17"/>
          <p:cNvSpPr/>
          <p:nvPr/>
        </p:nvSpPr>
        <p:spPr>
          <a:xfrm>
            <a:off x="795240" y="1494000"/>
            <a:ext cx="405000" cy="689040"/>
          </a:xfrm>
          <a:prstGeom prst="rect">
            <a:avLst/>
          </a:prstGeom>
          <a:blipFill rotWithShape="0">
            <a:blip r:embed="rId2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7" name="Прямоугольник 15"/>
          <p:cNvSpPr/>
          <p:nvPr/>
        </p:nvSpPr>
        <p:spPr>
          <a:xfrm>
            <a:off x="795240" y="2550240"/>
            <a:ext cx="405000" cy="689040"/>
          </a:xfrm>
          <a:prstGeom prst="rect">
            <a:avLst/>
          </a:prstGeom>
          <a:blipFill rotWithShape="0">
            <a:blip r:embed="rId3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8" name="Прямоугольник 16"/>
          <p:cNvSpPr/>
          <p:nvPr/>
        </p:nvSpPr>
        <p:spPr>
          <a:xfrm>
            <a:off x="795240" y="364716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9" name="Прямоугольник 18"/>
          <p:cNvSpPr/>
          <p:nvPr/>
        </p:nvSpPr>
        <p:spPr>
          <a:xfrm>
            <a:off x="795240" y="4533120"/>
            <a:ext cx="405000" cy="689040"/>
          </a:xfrm>
          <a:prstGeom prst="rect">
            <a:avLst/>
          </a:prstGeom>
          <a:blipFill rotWithShape="0">
            <a:blip r:embed="rId5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0" name="Полилиния 19"/>
          <p:cNvSpPr/>
          <p:nvPr/>
        </p:nvSpPr>
        <p:spPr>
          <a:xfrm>
            <a:off x="608040" y="5376960"/>
            <a:ext cx="8209800" cy="870120"/>
          </a:xfrm>
          <a:custGeom>
            <a:avLst/>
            <a:gdLst/>
            <a:ahLst/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dir="t" rig="threeP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numCol="1" spcCol="1440" lIns="761400" rIns="52920" tIns="52920" bIns="52920" anchor="ctr">
            <a:noAutofit/>
            <a:scene3d>
              <a:camera prst="orthographicFront"/>
              <a:lightRig dir="t" rig="threePt"/>
            </a:scene3d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c00000"/>
                </a:solidFill>
                <a:latin typeface="Arial"/>
                <a:ea typeface="DejaVu Sans"/>
              </a:rPr>
              <a:t>Проведение анализа информации о поднадзорных объектах по разработанным критериям</a:t>
            </a:r>
            <a:endParaRPr b="0" lang="ru-RU" sz="2000" spc="-1" strike="noStrike">
              <a:latin typeface="Open Sans"/>
            </a:endParaRPr>
          </a:p>
        </p:txBody>
      </p:sp>
      <p:sp>
        <p:nvSpPr>
          <p:cNvPr id="121" name="Прямоугольник 20"/>
          <p:cNvSpPr/>
          <p:nvPr/>
        </p:nvSpPr>
        <p:spPr>
          <a:xfrm>
            <a:off x="795240" y="5493600"/>
            <a:ext cx="405000" cy="689040"/>
          </a:xfrm>
          <a:prstGeom prst="rect">
            <a:avLst/>
          </a:prstGeom>
          <a:blipFill rotWithShape="0">
            <a:blip r:embed="rId6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transition spd="med">
    <p:cover dir="lu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7</a:t>
            </a:r>
            <a:endParaRPr b="0" lang="ru-RU" sz="1600" spc="-1" strike="noStrike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b="0" lang="ru-RU" sz="1600" spc="-1" strike="noStrike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25" name="Рисунок 23" descr=""/>
          <p:cNvPicPr/>
          <p:nvPr/>
        </p:nvPicPr>
        <p:blipFill>
          <a:blip r:embed="rId1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3640" y="107532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В области промышленной безопасности: </a:t>
            </a:r>
            <a:endParaRPr b="0" lang="ru-RU" sz="1800" spc="-1" strike="noStrike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845000"/>
            <a:ext cx="7972200" cy="373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b="0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наличие лицензии, аттестации по промышленной безопасности</a:t>
            </a:r>
            <a:endParaRPr b="0" lang="ru-RU" sz="1800" spc="-1" strike="noStrike">
              <a:latin typeface="Open Sans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b="0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анализ отчета о производственном контроле за 2022 г.</a:t>
            </a:r>
            <a:endParaRPr b="0" lang="ru-RU" sz="1800" spc="-1" strike="noStrike">
              <a:latin typeface="Open Sans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b="0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анализ заключений экспертизы промышленной безопасности в части: </a:t>
            </a:r>
            <a:endParaRPr b="0" lang="ru-RU" sz="1800" spc="-1" strike="noStrike">
              <a:latin typeface="Open Sans"/>
            </a:endParaRPr>
          </a:p>
          <a:p>
            <a:pPr marL="720000" indent="-285840">
              <a:lnSpc>
                <a:spcPct val="100000"/>
              </a:lnSpc>
              <a:spcBef>
                <a:spcPts val="601"/>
              </a:spcBef>
              <a:buClr>
                <a:srgbClr val="1a1a4d"/>
              </a:buClr>
              <a:buFont typeface="Wingdings" charset="2"/>
              <a:buChar char=""/>
            </a:pPr>
            <a:r>
              <a:rPr b="0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контроля срока службы зданий и технических устройств</a:t>
            </a:r>
            <a:endParaRPr b="0" lang="ru-RU" sz="1800" spc="-1" strike="noStrike">
              <a:latin typeface="Open Sans"/>
            </a:endParaRPr>
          </a:p>
          <a:p>
            <a:pPr marL="72000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"/>
            </a:pPr>
            <a:r>
              <a:rPr b="0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выявления отрицательных и ограниченных заключений</a:t>
            </a:r>
            <a:endParaRPr b="0" lang="ru-RU" sz="1800" spc="-1" strike="noStrike">
              <a:latin typeface="Open Sans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b="0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наличие информации об инцидентах, авариях, несчастных случаях</a:t>
            </a:r>
            <a:endParaRPr b="0" lang="ru-RU" sz="1800" spc="-1" strike="noStrike">
              <a:latin typeface="Open Sans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b="0" lang="ru-RU" sz="1800" spc="-1" strike="noStrike">
                <a:solidFill>
                  <a:srgbClr val="1a1a4d"/>
                </a:solidFill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Ростехнадзора от 23 ноября 2021 г. № 397</a:t>
            </a:r>
            <a:endParaRPr b="0" lang="ru-RU" sz="1800" spc="-1" strike="noStrike">
              <a:latin typeface="Open Sans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560" y="566388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b="0" lang="ru-RU" sz="1800" spc="-1" strike="noStrike">
              <a:latin typeface="Open Sans"/>
            </a:endParaRPr>
          </a:p>
        </p:txBody>
      </p:sp>
    </p:spTree>
  </p:cSld>
  <p:transition spd="med">
    <p:cover dir="lu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8</a:t>
            </a:r>
            <a:endParaRPr b="0" lang="ru-RU" sz="1600" spc="-1" strike="noStrike">
              <a:latin typeface="Tempora LGC Un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b="1" lang="ru-RU" sz="1600" spc="-1" strike="noStrike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131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32" name="Рисунок 23" descr=""/>
          <p:cNvPicPr/>
          <p:nvPr/>
        </p:nvPicPr>
        <p:blipFill>
          <a:blip r:embed="rId1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33" name="Скругленный прямоугольник 1"/>
          <p:cNvSpPr/>
          <p:nvPr/>
        </p:nvSpPr>
        <p:spPr>
          <a:xfrm>
            <a:off x="611640" y="969840"/>
            <a:ext cx="8254800" cy="683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DejaVu Sans"/>
              </a:rPr>
              <a:t>ПРОФИЛАКТИЧЕСКИЕ МЕРОПРИЯТИЯ </a:t>
            </a:r>
            <a:endParaRPr b="0" lang="ru-RU" sz="20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a1a4d"/>
                </a:solidFill>
                <a:latin typeface="Arial"/>
                <a:ea typeface="DejaVu Sans"/>
              </a:rPr>
              <a:t>Работа в отношении предприятий, исключенных из плана: </a:t>
            </a:r>
            <a:endParaRPr b="0" lang="ru-RU" sz="20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2000" spc="-1" strike="noStrike">
              <a:latin typeface="Open Sans"/>
            </a:endParaRPr>
          </a:p>
        </p:txBody>
      </p:sp>
      <p:grpSp>
        <p:nvGrpSpPr>
          <p:cNvPr id="134" name="Группа 7"/>
          <p:cNvGrpSpPr/>
          <p:nvPr/>
        </p:nvGrpSpPr>
        <p:grpSpPr>
          <a:xfrm>
            <a:off x="336240" y="1556640"/>
            <a:ext cx="8605080" cy="5034240"/>
            <a:chOff x="336240" y="1556640"/>
            <a:chExt cx="8605080" cy="5034240"/>
          </a:xfrm>
        </p:grpSpPr>
        <p:sp>
          <p:nvSpPr>
            <p:cNvPr id="135" name="Прямоугольник 8"/>
            <p:cNvSpPr/>
            <p:nvPr/>
          </p:nvSpPr>
          <p:spPr>
            <a:xfrm>
              <a:off x="484560" y="1556640"/>
              <a:ext cx="8456760" cy="503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Полилиния 9"/>
            <p:cNvSpPr/>
            <p:nvPr/>
          </p:nvSpPr>
          <p:spPr>
            <a:xfrm>
              <a:off x="339120" y="4462920"/>
              <a:ext cx="8526240" cy="362160"/>
            </a:xfrm>
            <a:custGeom>
              <a:avLst/>
              <a:gdLst/>
              <a:ah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dir="t" rig="threeP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/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numCol="1" spcCol="1440" lIns="753840" rIns="45360" tIns="45360" bIns="45360" anchor="ctr">
              <a:noAutofit/>
              <a:scene3d>
                <a:camera prst="orthographicFront"/>
                <a:lightRig dir="t" rig="threePt"/>
              </a:scene3d>
            </a:bodyPr>
            <a:p>
              <a:pPr>
                <a:lnSpc>
                  <a:spcPct val="9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Предостережения по результатам проведенного анализа</a:t>
              </a:r>
              <a:endParaRPr b="0" lang="ru-RU" sz="2000" spc="-1" strike="noStrike">
                <a:latin typeface="Open Sans"/>
              </a:endParaRPr>
            </a:p>
          </p:txBody>
        </p:sp>
        <p:sp>
          <p:nvSpPr>
            <p:cNvPr id="137" name="Полилиния 10"/>
            <p:cNvSpPr/>
            <p:nvPr/>
          </p:nvSpPr>
          <p:spPr>
            <a:xfrm>
              <a:off x="349560" y="2512440"/>
              <a:ext cx="8525520" cy="771840"/>
            </a:xfrm>
            <a:custGeom>
              <a:avLst/>
              <a:gdLst/>
              <a:ah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dir="t" rig="threeP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/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numCol="1" spcCol="1440" lIns="761400" rIns="52920" tIns="52920" bIns="52920" anchor="ctr">
              <a:noAutofit/>
              <a:scene3d>
                <a:camera prst="orthographicFront"/>
                <a:lightRig dir="t" rig="threePt"/>
              </a:scene3d>
            </a:bodyPr>
            <a:p>
              <a:pPr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анализом причин аварий и несчастных случаев</a:t>
              </a:r>
              <a:endParaRPr b="0" lang="ru-RU" sz="2000" spc="-1" strike="noStrike">
                <a:latin typeface="Open Sans"/>
              </a:endParaRPr>
            </a:p>
          </p:txBody>
        </p:sp>
        <p:sp>
          <p:nvSpPr>
            <p:cNvPr id="138" name="Полилиния 11"/>
            <p:cNvSpPr/>
            <p:nvPr/>
          </p:nvSpPr>
          <p:spPr>
            <a:xfrm>
              <a:off x="336240" y="3360600"/>
              <a:ext cx="8525520" cy="1000800"/>
            </a:xfrm>
            <a:custGeom>
              <a:avLst/>
              <a:gdLst/>
              <a:ah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dir="t" rig="threeP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/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numCol="1" spcCol="1440" lIns="757440" rIns="48960" tIns="48960" bIns="48960" anchor="ctr">
              <a:noAutofit/>
              <a:scene3d>
                <a:camera prst="orthographicFront"/>
                <a:lightRig dir="t" rig="threePt"/>
              </a:scene3d>
            </a:bodyPr>
            <a:p>
              <a:pPr>
                <a:lnSpc>
                  <a:spcPct val="9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Направление писем с предложением о проведении </a:t>
              </a:r>
              <a:r>
                <a:rPr b="0" lang="ru-RU" sz="2000" spc="-1" strike="noStrike" u="sng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самообследования</a:t>
              </a: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в соответствии </a:t>
              </a:r>
              <a:r>
                <a:rPr b="0" lang="ru-RU" sz="2000" spc="-1" strike="noStrike" u="sng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 проверочными листами</a:t>
              </a: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, </a:t>
              </a:r>
              <a:endParaRPr b="0" lang="ru-RU" sz="2000" spc="-1" strike="noStrike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утвержденными приказами Ростехнадзора</a:t>
              </a:r>
              <a:endParaRPr b="0" lang="ru-RU" sz="2000" spc="-1" strike="noStrike">
                <a:latin typeface="Open Sans"/>
              </a:endParaRPr>
            </a:p>
          </p:txBody>
        </p:sp>
        <p:sp>
          <p:nvSpPr>
            <p:cNvPr id="139" name="Полилиния 13"/>
            <p:cNvSpPr/>
            <p:nvPr/>
          </p:nvSpPr>
          <p:spPr>
            <a:xfrm>
              <a:off x="336240" y="1724040"/>
              <a:ext cx="8525520" cy="680040"/>
            </a:xfrm>
            <a:custGeom>
              <a:avLst/>
              <a:gdLst/>
              <a:ah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dir="t" rig="threeP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/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numCol="1" spcCol="1440" lIns="770400" rIns="61920" tIns="61920" bIns="61920" anchor="ctr">
              <a:noAutofit/>
              <a:scene3d>
                <a:camera prst="orthographicFront"/>
                <a:lightRig dir="t" rig="threePt"/>
              </a:scene3d>
            </a:bodyPr>
            <a:p>
              <a:pPr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обзором нарушений                        по результатам контрольных (надзорных)мероприятий</a:t>
              </a:r>
              <a:endParaRPr b="0" lang="ru-RU" sz="2000" spc="-1" strike="noStrike">
                <a:latin typeface="Open Sans"/>
              </a:endParaRPr>
            </a:p>
          </p:txBody>
        </p:sp>
        <p:sp>
          <p:nvSpPr>
            <p:cNvPr id="140" name="Прямоугольник 14"/>
            <p:cNvSpPr/>
            <p:nvPr/>
          </p:nvSpPr>
          <p:spPr>
            <a:xfrm flipV="1">
              <a:off x="3996000" y="5102640"/>
              <a:ext cx="29160" cy="58680"/>
            </a:xfrm>
            <a:prstGeom prst="rect">
              <a:avLst/>
            </a:prstGeom>
            <a:solidFill>
              <a:srgbClr val="e0f0f1"/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</p:grpSp>
      <p:sp>
        <p:nvSpPr>
          <p:cNvPr id="141" name="Прямоугольник 17"/>
          <p:cNvSpPr/>
          <p:nvPr/>
        </p:nvSpPr>
        <p:spPr>
          <a:xfrm>
            <a:off x="448200" y="1744560"/>
            <a:ext cx="363240" cy="577080"/>
          </a:xfrm>
          <a:prstGeom prst="rect">
            <a:avLst/>
          </a:prstGeom>
          <a:blipFill rotWithShape="0">
            <a:blip r:embed="rId2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2" name="Прямоугольник 1"/>
          <p:cNvSpPr/>
          <p:nvPr/>
        </p:nvSpPr>
        <p:spPr>
          <a:xfrm>
            <a:off x="336240" y="6108120"/>
            <a:ext cx="86050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c00000"/>
                </a:solidFill>
                <a:latin typeface="Arial"/>
                <a:ea typeface="DejaVu Sans"/>
              </a:rPr>
              <a:t>По итогам работы - принятие решения о согласовании </a:t>
            </a: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c00000"/>
                </a:solidFill>
                <a:latin typeface="Arial"/>
                <a:ea typeface="DejaVu Sans"/>
              </a:rPr>
              <a:t>с органами прокуратуры внеплановой проверки</a:t>
            </a:r>
            <a:endParaRPr b="0" lang="ru-RU" sz="1800" spc="-1" strike="noStrike">
              <a:latin typeface="Open Sans"/>
            </a:endParaRPr>
          </a:p>
        </p:txBody>
      </p:sp>
      <p:sp>
        <p:nvSpPr>
          <p:cNvPr id="143" name="Полилиния 20"/>
          <p:cNvSpPr/>
          <p:nvPr/>
        </p:nvSpPr>
        <p:spPr>
          <a:xfrm>
            <a:off x="331560" y="4898520"/>
            <a:ext cx="8525520" cy="550800"/>
          </a:xfrm>
          <a:custGeom>
            <a:avLst/>
            <a:gdLst/>
            <a:ah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dir="t" rig="threeP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numCol="1" spcCol="1440" lIns="753840" rIns="45360" tIns="45360" bIns="45360" anchor="ctr">
            <a:noAutofit/>
            <a:scene3d>
              <a:camera prst="orthographicFront"/>
              <a:lightRig dir="t" rig="threePt"/>
            </a:scene3d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Приглашение для участия в совещаниях по аварийности                              и травматизму</a:t>
            </a:r>
            <a:endParaRPr b="0" lang="ru-RU" sz="2000" spc="-1" strike="noStrike">
              <a:latin typeface="Open Sans"/>
            </a:endParaRPr>
          </a:p>
        </p:txBody>
      </p:sp>
      <p:sp>
        <p:nvSpPr>
          <p:cNvPr id="144" name="Прямоугольник 22"/>
          <p:cNvSpPr/>
          <p:nvPr/>
        </p:nvSpPr>
        <p:spPr>
          <a:xfrm>
            <a:off x="471600" y="2610000"/>
            <a:ext cx="363240" cy="577080"/>
          </a:xfrm>
          <a:prstGeom prst="rect">
            <a:avLst/>
          </a:prstGeom>
          <a:blipFill rotWithShape="0">
            <a:blip r:embed="rId3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5" name="Прямоугольник 23"/>
          <p:cNvSpPr/>
          <p:nvPr/>
        </p:nvSpPr>
        <p:spPr>
          <a:xfrm>
            <a:off x="448200" y="350028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6" name="Прямоугольник 24"/>
          <p:cNvSpPr/>
          <p:nvPr/>
        </p:nvSpPr>
        <p:spPr>
          <a:xfrm>
            <a:off x="448200" y="4336920"/>
            <a:ext cx="363240" cy="577080"/>
          </a:xfrm>
          <a:prstGeom prst="rect">
            <a:avLst/>
          </a:prstGeom>
          <a:blipFill rotWithShape="0">
            <a:blip r:embed="rId5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7" name="Прямоугольник 25"/>
          <p:cNvSpPr/>
          <p:nvPr/>
        </p:nvSpPr>
        <p:spPr>
          <a:xfrm>
            <a:off x="448200" y="4863240"/>
            <a:ext cx="363240" cy="577080"/>
          </a:xfrm>
          <a:prstGeom prst="rect">
            <a:avLst/>
          </a:prstGeom>
          <a:blipFill rotWithShape="0">
            <a:blip r:embed="rId6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8" name="Полилиния 21"/>
          <p:cNvSpPr/>
          <p:nvPr/>
        </p:nvSpPr>
        <p:spPr>
          <a:xfrm>
            <a:off x="339120" y="5545800"/>
            <a:ext cx="8525520" cy="550800"/>
          </a:xfrm>
          <a:custGeom>
            <a:avLst/>
            <a:gdLst/>
            <a:ah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dir="t" rig="threeP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numCol="1" spcCol="1440" lIns="753840" rIns="45360" tIns="45360" bIns="45360" anchor="ctr">
            <a:noAutofit/>
            <a:scene3d>
              <a:camera prst="orthographicFront"/>
              <a:lightRig dir="t" rig="threePt"/>
            </a:scene3d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Организация консультирования путем онлайн-общения                         на сайте Управления в формате «Вопрос-ответ»</a:t>
            </a:r>
            <a:endParaRPr b="0" lang="ru-RU" sz="2000" spc="-1" strike="noStrike">
              <a:latin typeface="Open Sans"/>
            </a:endParaRPr>
          </a:p>
        </p:txBody>
      </p:sp>
      <p:sp>
        <p:nvSpPr>
          <p:cNvPr id="149" name="Прямоугольник 26"/>
          <p:cNvSpPr/>
          <p:nvPr/>
        </p:nvSpPr>
        <p:spPr>
          <a:xfrm>
            <a:off x="448200" y="5519160"/>
            <a:ext cx="363240" cy="577080"/>
          </a:xfrm>
          <a:prstGeom prst="rect">
            <a:avLst/>
          </a:prstGeom>
          <a:blipFill rotWithShape="0">
            <a:blip r:embed="rId7"/>
            <a:srcRect/>
            <a:stretch/>
          </a:blipFill>
          <a:ln>
            <a:noFill/>
          </a:ln>
        </p:spPr>
        <p:style>
          <a:lnRef idx="2"/>
          <a:fillRef idx="0"/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transition spd="med">
    <p:cover dir="lu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" descr=""/>
          <p:cNvPicPr/>
          <p:nvPr/>
        </p:nvPicPr>
        <p:blipFill>
          <a:blip r:embed="rId1"/>
          <a:stretch/>
        </p:blipFill>
        <p:spPr>
          <a:xfrm>
            <a:off x="33660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1" name="Line 1"/>
          <p:cNvSpPr/>
          <p:nvPr/>
        </p:nvSpPr>
        <p:spPr>
          <a:xfrm>
            <a:off x="0" y="83700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b="1" lang="ru-RU" sz="1600" spc="-1" strike="noStrike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153" name=""/>
          <p:cNvSpPr/>
          <p:nvPr/>
        </p:nvSpPr>
        <p:spPr>
          <a:xfrm>
            <a:off x="540000" y="837360"/>
            <a:ext cx="8098920" cy="60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согласно приказа Ростехнадзора от 23 ноября 2021 г. № 397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154" name=""/>
          <p:cNvSpPr/>
          <p:nvPr/>
        </p:nvSpPr>
        <p:spPr>
          <a:xfrm>
            <a:off x="180000" y="1440000"/>
            <a:ext cx="8818920" cy="545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поступление информации о трёх и более инцидентах, произошедших на опасном производственном объекте в течение одного календарного года;</a:t>
            </a:r>
            <a:endParaRPr b="0" lang="ru-RU" sz="1500" spc="-1" strike="noStrike">
              <a:latin typeface="Open Sans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наличие в акте технического расследования причин аварии сведений о причинах аварии, связанных с нарушением требований промышленной безопасности на опасном производственном объекте;</a:t>
            </a:r>
            <a:endParaRPr b="0" lang="ru-RU" sz="1500" spc="-1" strike="noStrike">
              <a:latin typeface="Open Sans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отсутствие в реестре лицензий сведений о лицензии на эксплуатацию взрывопожароопасных и химически опасных производственных объектов I, II и III классов опасности в течение 4 месяцев с даты регистрации в государственном реестре опасных производственных объектов;</a:t>
            </a:r>
            <a:endParaRPr b="0" lang="ru-RU" sz="1500" spc="-1" strike="noStrike">
              <a:latin typeface="Open Sans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наличие сведений об опасном производственном объекте III, IV класса опасности в государственном реестре опасных производственных объектов по истечении 2 лет с даты внесения сведений в реестр заключений экспертизы промышленной безопасности об экспертизе промышленной безопасности, проведенной в отношении документации на консервацию или ликвидацию такого объекта;</a:t>
            </a:r>
            <a:endParaRPr b="0" lang="ru-RU" sz="1500" spc="-1" strike="noStrike">
              <a:latin typeface="Open Sans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исключение сведений о юридическом лице (индивидуальном предпринимателе), эксплуатирующем опасный производственный объект III, IV класса опасности, из единого государственного реестра юридических </a:t>
            </a:r>
            <a:r>
              <a:rPr b="0" lang="ru-RU" sz="1500" spc="-1" strike="noStrike">
                <a:solidFill>
                  <a:srgbClr val="000000"/>
                </a:solidFill>
                <a:latin typeface="Times New Roman"/>
                <a:ea typeface="Tahoma"/>
              </a:rPr>
              <a:t>лиц (единого государственного реестра индивидуальных предпринимателей).</a:t>
            </a:r>
            <a:endParaRPr b="0" lang="ru-RU" sz="1500" spc="-1" strike="noStrike">
              <a:latin typeface="Open Sans"/>
            </a:endParaRPr>
          </a:p>
        </p:txBody>
      </p:sp>
    </p:spTree>
  </p:cSld>
  <p:transition spd="med">
    <p:cover dir="lu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 descr=""/>
          <p:cNvPicPr/>
          <p:nvPr/>
        </p:nvPicPr>
        <p:blipFill>
          <a:blip r:embed="rId1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b="1" lang="ru-RU" sz="1600" spc="-1" strike="noStrike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159" name=""/>
          <p:cNvSpPr/>
          <p:nvPr/>
        </p:nvSpPr>
        <p:spPr>
          <a:xfrm>
            <a:off x="0" y="1442160"/>
            <a:ext cx="9142920" cy="774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отсутствие сведений о заключении экспертизы промышленной безопасности, содержащем срок дальнейшей безопасной эксплуатации технического устройства, применяемого на опасном производственном объекте III или IV класса опасности, или сведений о выводе из эксплуатации такого технического устройства по истечении года после установленного срока его эксплуатации;</a:t>
            </a:r>
            <a:endParaRPr b="0" lang="ru-RU" sz="1400" spc="-1" strike="noStrike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отсутствие сведений о заключении экспертизы промышленной безопасности, содержащем вывод о соответствии здания или сооружения на опасном производственном объекте III или IV класса опасности требованиям промышленной безопасности, либо сведений о выводе из эксплуатации такого здания или сооружения по истечении года с даты внесения в реестр заключений экспертизы промышленной безопасности заключения, содержащего вывод о несоответствии такого здания или сооружения требованиям промышленной безопасности;</a:t>
            </a:r>
            <a:endParaRPr b="0" lang="ru-RU" sz="1400" spc="-1" strike="noStrike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факт выдачи экспертом в области промышленной безопасности заведомо ложного заключения экспертизы промышленной безопасности в отношении объекта экспертизы заказчика, при наличии в реестре заключений экспертизы промышленной безопасности сведений о заключении экспертизы промышленной безопасности, содержащем вывод о соответствии объекта экспертизы требованиям промышленной безопасности, выданном указанным экспертом в отношении иных объектов экспертизы этого заказчика в течение двух лет, предшествующих дате привлечения эксперта к административной ответственности.</a:t>
            </a:r>
            <a:endParaRPr b="0" lang="ru-RU" sz="1400" spc="-1" strike="noStrike">
              <a:latin typeface="Open Sans"/>
            </a:endParaRPr>
          </a:p>
        </p:txBody>
      </p:sp>
    </p:spTree>
  </p:cSld>
  <p:transition spd="med">
    <p:cover dir="lu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/>
          <p:nvPr/>
        </p:nvSpPr>
        <p:spPr>
          <a:xfrm>
            <a:off x="107280" y="2534760"/>
            <a:ext cx="9142560" cy="2627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2d2d8a"/>
                </a:solidFill>
                <a:latin typeface="Arial"/>
                <a:ea typeface="DejaVu Sans"/>
              </a:rPr>
              <a:t>Благодарю за внимание!</a:t>
            </a:r>
            <a:endParaRPr b="0" lang="ru-RU" sz="24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Open Sans"/>
            </a:endParaRPr>
          </a:p>
        </p:txBody>
      </p:sp>
      <p:sp>
        <p:nvSpPr>
          <p:cNvPr id="161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62" name="Group 36"/>
          <p:cNvGrpSpPr/>
          <p:nvPr/>
        </p:nvGrpSpPr>
        <p:grpSpPr>
          <a:xfrm>
            <a:off x="0" y="152280"/>
            <a:ext cx="9142560" cy="1619640"/>
            <a:chOff x="0" y="152280"/>
            <a:chExt cx="9142560" cy="1619640"/>
          </a:xfrm>
        </p:grpSpPr>
        <p:sp>
          <p:nvSpPr>
            <p:cNvPr id="163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dir="t" rig="contrasting">
                <a:rot lat="0" lon="0" rev="7800000"/>
              </a:lightRig>
            </a:scene3d>
            <a:sp3d>
              <a:bevelT w="139700" h="1397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dir="t" rig="contrasting">
                <a:rot lat="0" lon="0" rev="7800000"/>
              </a:lightRig>
            </a:scene3d>
            <a:sp3d>
              <a:bevelT w="139700" h="1397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Text Box 40"/>
            <p:cNvSpPr/>
            <p:nvPr/>
          </p:nvSpPr>
          <p:spPr>
            <a:xfrm>
              <a:off x="735120" y="152280"/>
              <a:ext cx="831852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90000"/>
                </a:lnSpc>
              </a:pPr>
              <a:endParaRPr b="0" lang="ru-RU" sz="1800" spc="-1" strike="noStrike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b="1" lang="ru-RU" sz="1600" spc="-1" strike="noStrike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b="0" lang="ru-RU" sz="1600" spc="-1" strike="noStrike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b="1" lang="ru-RU" sz="1600" spc="-1" strike="noStrike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b="0" lang="ru-RU" sz="1600" spc="-1" strike="noStrike">
                <a:latin typeface="Open Sans"/>
              </a:endParaRPr>
            </a:p>
          </p:txBody>
        </p:sp>
        <p:pic>
          <p:nvPicPr>
            <p:cNvPr id="167" name="Picture 41" descr="fsetan_emblema2007"/>
            <p:cNvPicPr/>
            <p:nvPr/>
          </p:nvPicPr>
          <p:blipFill>
            <a:blip r:embed="rId1"/>
            <a:stretch/>
          </p:blipFill>
          <p:spPr>
            <a:xfrm>
              <a:off x="201600" y="58428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8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65231</TotalTime>
  <Application>LibreOffice/7.2.4.1$Linux_X86_64 LibreOffice_project/20$Build-1</Application>
  <AppVersion>15.0000</AppVersion>
  <Words>857</Words>
  <Paragraphs>170</Paragraphs>
  <Company>ГГТН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2000-02-02T11:29:10Z</dcterms:created>
  <dc:creator>Копылов</dc:creator>
  <dc:description/>
  <dc:language>ru-RU</dc:language>
  <cp:lastModifiedBy/>
  <cp:lastPrinted>2022-05-30T10:51:55Z</cp:lastPrinted>
  <dcterms:modified xsi:type="dcterms:W3CDTF">2023-09-07T16:52:32Z</dcterms:modified>
  <cp:revision>2702</cp:revision>
  <dc:subject/>
  <dc:title>Заголовок слайда отсутствует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Экран (4:3)</vt:lpwstr>
  </property>
  <property fmtid="{D5CDD505-2E9C-101B-9397-08002B2CF9AE}" pid="4" name="Slides">
    <vt:i4>15</vt:i4>
  </property>
</Properties>
</file>